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44" autoAdjust="0"/>
    <p:restoredTop sz="47417" autoAdjust="0"/>
  </p:normalViewPr>
  <p:slideViewPr>
    <p:cSldViewPr snapToGrid="0">
      <p:cViewPr varScale="1">
        <p:scale>
          <a:sx n="50" d="100"/>
          <a:sy n="50" d="100"/>
        </p:scale>
        <p:origin x="-1278"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530234-2D5B-4E7B-8DD2-7B6172D58C04}" type="datetimeFigureOut">
              <a:rPr lang="en-US" smtClean="0"/>
              <a:t>4/21/2017</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AB2AB-26DF-4D89-88DB-6F56D4C0C316}" type="slidenum">
              <a:rPr lang="en-US" smtClean="0"/>
              <a:t>‹#›</a:t>
            </a:fld>
            <a:endParaRPr lang="en-US" dirty="0"/>
          </a:p>
        </p:txBody>
      </p:sp>
    </p:spTree>
    <p:extLst>
      <p:ext uri="{BB962C8B-B14F-4D97-AF65-F5344CB8AC3E}">
        <p14:creationId xmlns:p14="http://schemas.microsoft.com/office/powerpoint/2010/main" val="3001913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Economics, policymakers are faced with a short run trade-off between</a:t>
            </a:r>
            <a:r>
              <a:rPr lang="en-US" baseline="0" dirty="0"/>
              <a:t> inflation and unemployment. This trade-off occurs because the nation can’t have both a low unemployment rate and low inflation rates. These two indicators of economic performance can’t be low at the same because as the Phillips Curve shows, when the policymakers are able to expand the output and lower unemployment, it is only temporary because is causes a more rapid increase in the price level.  According to Mankiw, “If policymakers contract aggregate demand and move the economy down the short-run aggregate-supply curve, they can lower inflation, but only at the cost of temporarily lower output and higher unemployment” (2015). Inflation is affected by the growth in money supply that the Nation’s Central Bank controls. While the natural rate of unemployment is affected by minimum wage, efficiency in wages and job searches, and the power that unions have in the current market. This shows that these two important economic indicators may, at some point in time, be low at the same time, but in order to keep the economy balanced, the policymakers are faced with the trade-off of between inflation and unemployment.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Completed by Nicole Griego, Learning Team C</a:t>
            </a:r>
          </a:p>
          <a:p>
            <a:endParaRPr lang="en-US" baseline="0" dirty="0"/>
          </a:p>
          <a:p>
            <a:r>
              <a:rPr lang="en-US" baseline="0" dirty="0"/>
              <a:t>Reference:</a:t>
            </a:r>
          </a:p>
          <a:p>
            <a:r>
              <a:rPr lang="en-US" baseline="0" dirty="0"/>
              <a:t>Mankiw, N.G. (2015). Principles of Macroeconomics, 7</a:t>
            </a:r>
            <a:r>
              <a:rPr lang="en-US" baseline="30000" dirty="0"/>
              <a:t>th</a:t>
            </a:r>
            <a:r>
              <a:rPr lang="en-US" baseline="0" dirty="0"/>
              <a:t> Edition. Stamford, CT: Cengage Learning.</a:t>
            </a:r>
          </a:p>
        </p:txBody>
      </p:sp>
      <p:sp>
        <p:nvSpPr>
          <p:cNvPr id="4" name="Slide Number Placeholder 3"/>
          <p:cNvSpPr>
            <a:spLocks noGrp="1"/>
          </p:cNvSpPr>
          <p:nvPr>
            <p:ph type="sldNum" sz="quarter" idx="10"/>
          </p:nvPr>
        </p:nvSpPr>
        <p:spPr/>
        <p:txBody>
          <a:bodyPr/>
          <a:lstStyle/>
          <a:p>
            <a:fld id="{420AB2AB-26DF-4D89-88DB-6F56D4C0C316}" type="slidenum">
              <a:rPr lang="en-US" smtClean="0"/>
              <a:t>1</a:t>
            </a:fld>
            <a:endParaRPr lang="en-US" dirty="0"/>
          </a:p>
        </p:txBody>
      </p:sp>
    </p:spTree>
    <p:extLst>
      <p:ext uri="{BB962C8B-B14F-4D97-AF65-F5344CB8AC3E}">
        <p14:creationId xmlns:p14="http://schemas.microsoft.com/office/powerpoint/2010/main" val="16978014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Unemployment trade-off</a:t>
            </a:r>
            <a:r>
              <a:rPr lang="en-US" baseline="0" dirty="0"/>
              <a:t> in the long run disappear because the unemployment rate “does not depend on money growth and inflation in the long run” (Mankiw, 2015).  The vertical Phillips Curve represents monetary neutrality and shows that unemployment rates are not affected in the long run by high inflation or low inflation. For example, when the federal money supply is increase slowly, there is a low inflation rate. When the federal money supply is increased rapidly, there is a high inflation rate. In both of these scenarios, the natural rate of employment stays constant on the vertical Phillips curve. Monetary policies do not affect unemployment rates and output, but instead they influence price level and inflation rate. </a:t>
            </a:r>
          </a:p>
          <a:p>
            <a:endParaRPr lang="en-US" baseline="0" dirty="0"/>
          </a:p>
          <a:p>
            <a:r>
              <a:rPr lang="en-US" baseline="0" dirty="0"/>
              <a:t>Completed by Nicole Griego, Learning Team C</a:t>
            </a:r>
          </a:p>
          <a:p>
            <a:endParaRPr lang="en-US" baseline="0" dirty="0"/>
          </a:p>
          <a:p>
            <a:r>
              <a:rPr lang="en-US" baseline="0"/>
              <a:t>Reference:</a:t>
            </a:r>
          </a:p>
          <a:p>
            <a:r>
              <a:rPr lang="en-US" baseline="0"/>
              <a:t>Mankiw</a:t>
            </a:r>
            <a:r>
              <a:rPr lang="en-US" baseline="0" dirty="0"/>
              <a:t>, N.G. (2015). Principles of Macroeconomics, 7</a:t>
            </a:r>
            <a:r>
              <a:rPr lang="en-US" baseline="30000" dirty="0"/>
              <a:t>th</a:t>
            </a:r>
            <a:r>
              <a:rPr lang="en-US" baseline="0" dirty="0"/>
              <a:t> Edition. Stamford, CT: Cengage Learning. </a:t>
            </a:r>
            <a:endParaRPr lang="en-US" dirty="0"/>
          </a:p>
        </p:txBody>
      </p:sp>
      <p:sp>
        <p:nvSpPr>
          <p:cNvPr id="4" name="Slide Number Placeholder 3"/>
          <p:cNvSpPr>
            <a:spLocks noGrp="1"/>
          </p:cNvSpPr>
          <p:nvPr>
            <p:ph type="sldNum" sz="quarter" idx="10"/>
          </p:nvPr>
        </p:nvSpPr>
        <p:spPr/>
        <p:txBody>
          <a:bodyPr/>
          <a:lstStyle/>
          <a:p>
            <a:fld id="{420AB2AB-26DF-4D89-88DB-6F56D4C0C316}" type="slidenum">
              <a:rPr lang="en-US" smtClean="0"/>
              <a:t>2</a:t>
            </a:fld>
            <a:endParaRPr lang="en-US" dirty="0"/>
          </a:p>
        </p:txBody>
      </p:sp>
    </p:spTree>
    <p:extLst>
      <p:ext uri="{BB962C8B-B14F-4D97-AF65-F5344CB8AC3E}">
        <p14:creationId xmlns:p14="http://schemas.microsoft.com/office/powerpoint/2010/main" val="16857743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FB1FDDC-93AF-4B7D-A0DC-9E42952FACE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980067-AD88-475D-B404-A28B8FA5AC7F}" type="slidenum">
              <a:rPr lang="en-US" smtClean="0"/>
              <a:t>‹#›</a:t>
            </a:fld>
            <a:endParaRPr lang="en-US" dirty="0"/>
          </a:p>
        </p:txBody>
      </p:sp>
    </p:spTree>
    <p:extLst>
      <p:ext uri="{BB962C8B-B14F-4D97-AF65-F5344CB8AC3E}">
        <p14:creationId xmlns:p14="http://schemas.microsoft.com/office/powerpoint/2010/main" val="420599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B1FDDC-93AF-4B7D-A0DC-9E42952FACE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980067-AD88-475D-B404-A28B8FA5AC7F}" type="slidenum">
              <a:rPr lang="en-US" smtClean="0"/>
              <a:t>‹#›</a:t>
            </a:fld>
            <a:endParaRPr lang="en-US" dirty="0"/>
          </a:p>
        </p:txBody>
      </p:sp>
    </p:spTree>
    <p:extLst>
      <p:ext uri="{BB962C8B-B14F-4D97-AF65-F5344CB8AC3E}">
        <p14:creationId xmlns:p14="http://schemas.microsoft.com/office/powerpoint/2010/main" val="4060249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B1FDDC-93AF-4B7D-A0DC-9E42952FACE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980067-AD88-475D-B404-A28B8FA5AC7F}" type="slidenum">
              <a:rPr lang="en-US" smtClean="0"/>
              <a:t>‹#›</a:t>
            </a:fld>
            <a:endParaRPr lang="en-US" dirty="0"/>
          </a:p>
        </p:txBody>
      </p:sp>
    </p:spTree>
    <p:extLst>
      <p:ext uri="{BB962C8B-B14F-4D97-AF65-F5344CB8AC3E}">
        <p14:creationId xmlns:p14="http://schemas.microsoft.com/office/powerpoint/2010/main" val="1423156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FB1FDDC-93AF-4B7D-A0DC-9E42952FACE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980067-AD88-475D-B404-A28B8FA5AC7F}" type="slidenum">
              <a:rPr lang="en-US" smtClean="0"/>
              <a:t>‹#›</a:t>
            </a:fld>
            <a:endParaRPr lang="en-US" dirty="0"/>
          </a:p>
        </p:txBody>
      </p:sp>
    </p:spTree>
    <p:extLst>
      <p:ext uri="{BB962C8B-B14F-4D97-AF65-F5344CB8AC3E}">
        <p14:creationId xmlns:p14="http://schemas.microsoft.com/office/powerpoint/2010/main" val="3446202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FB1FDDC-93AF-4B7D-A0DC-9E42952FACEA}" type="datetimeFigureOut">
              <a:rPr lang="en-US" smtClean="0"/>
              <a:t>4/21/2017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6980067-AD88-475D-B404-A28B8FA5AC7F}" type="slidenum">
              <a:rPr lang="en-US" smtClean="0"/>
              <a:t>‹#›</a:t>
            </a:fld>
            <a:endParaRPr lang="en-US" dirty="0"/>
          </a:p>
        </p:txBody>
      </p:sp>
    </p:spTree>
    <p:extLst>
      <p:ext uri="{BB962C8B-B14F-4D97-AF65-F5344CB8AC3E}">
        <p14:creationId xmlns:p14="http://schemas.microsoft.com/office/powerpoint/2010/main" val="328655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FB1FDDC-93AF-4B7D-A0DC-9E42952FACEA}" type="datetimeFigureOut">
              <a:rPr lang="en-US" smtClean="0"/>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980067-AD88-475D-B404-A28B8FA5AC7F}" type="slidenum">
              <a:rPr lang="en-US" smtClean="0"/>
              <a:t>‹#›</a:t>
            </a:fld>
            <a:endParaRPr lang="en-US" dirty="0"/>
          </a:p>
        </p:txBody>
      </p:sp>
    </p:spTree>
    <p:extLst>
      <p:ext uri="{BB962C8B-B14F-4D97-AF65-F5344CB8AC3E}">
        <p14:creationId xmlns:p14="http://schemas.microsoft.com/office/powerpoint/2010/main" val="3550013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FB1FDDC-93AF-4B7D-A0DC-9E42952FACEA}" type="datetimeFigureOut">
              <a:rPr lang="en-US" smtClean="0"/>
              <a:t>4/21/2017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6980067-AD88-475D-B404-A28B8FA5AC7F}" type="slidenum">
              <a:rPr lang="en-US" smtClean="0"/>
              <a:t>‹#›</a:t>
            </a:fld>
            <a:endParaRPr lang="en-US" dirty="0"/>
          </a:p>
        </p:txBody>
      </p:sp>
    </p:spTree>
    <p:extLst>
      <p:ext uri="{BB962C8B-B14F-4D97-AF65-F5344CB8AC3E}">
        <p14:creationId xmlns:p14="http://schemas.microsoft.com/office/powerpoint/2010/main" val="13987714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FB1FDDC-93AF-4B7D-A0DC-9E42952FACEA}" type="datetimeFigureOut">
              <a:rPr lang="en-US" smtClean="0"/>
              <a:t>4/21/2017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6980067-AD88-475D-B404-A28B8FA5AC7F}" type="slidenum">
              <a:rPr lang="en-US" smtClean="0"/>
              <a:t>‹#›</a:t>
            </a:fld>
            <a:endParaRPr lang="en-US" dirty="0"/>
          </a:p>
        </p:txBody>
      </p:sp>
    </p:spTree>
    <p:extLst>
      <p:ext uri="{BB962C8B-B14F-4D97-AF65-F5344CB8AC3E}">
        <p14:creationId xmlns:p14="http://schemas.microsoft.com/office/powerpoint/2010/main" val="42700348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B1FDDC-93AF-4B7D-A0DC-9E42952FACEA}" type="datetimeFigureOut">
              <a:rPr lang="en-US" smtClean="0"/>
              <a:t>4/21/2017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6980067-AD88-475D-B404-A28B8FA5AC7F}" type="slidenum">
              <a:rPr lang="en-US" smtClean="0"/>
              <a:t>‹#›</a:t>
            </a:fld>
            <a:endParaRPr lang="en-US" dirty="0"/>
          </a:p>
        </p:txBody>
      </p:sp>
    </p:spTree>
    <p:extLst>
      <p:ext uri="{BB962C8B-B14F-4D97-AF65-F5344CB8AC3E}">
        <p14:creationId xmlns:p14="http://schemas.microsoft.com/office/powerpoint/2010/main" val="14009597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FB1FDDC-93AF-4B7D-A0DC-9E42952FACEA}" type="datetimeFigureOut">
              <a:rPr lang="en-US" smtClean="0"/>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980067-AD88-475D-B404-A28B8FA5AC7F}" type="slidenum">
              <a:rPr lang="en-US" smtClean="0"/>
              <a:t>‹#›</a:t>
            </a:fld>
            <a:endParaRPr lang="en-US" dirty="0"/>
          </a:p>
        </p:txBody>
      </p:sp>
    </p:spTree>
    <p:extLst>
      <p:ext uri="{BB962C8B-B14F-4D97-AF65-F5344CB8AC3E}">
        <p14:creationId xmlns:p14="http://schemas.microsoft.com/office/powerpoint/2010/main" val="3043626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FB1FDDC-93AF-4B7D-A0DC-9E42952FACEA}" type="datetimeFigureOut">
              <a:rPr lang="en-US" smtClean="0"/>
              <a:t>4/21/2017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6980067-AD88-475D-B404-A28B8FA5AC7F}" type="slidenum">
              <a:rPr lang="en-US" smtClean="0"/>
              <a:t>‹#›</a:t>
            </a:fld>
            <a:endParaRPr lang="en-US" dirty="0"/>
          </a:p>
        </p:txBody>
      </p:sp>
    </p:spTree>
    <p:extLst>
      <p:ext uri="{BB962C8B-B14F-4D97-AF65-F5344CB8AC3E}">
        <p14:creationId xmlns:p14="http://schemas.microsoft.com/office/powerpoint/2010/main" val="720656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B1FDDC-93AF-4B7D-A0DC-9E42952FACEA}" type="datetimeFigureOut">
              <a:rPr lang="en-US" smtClean="0"/>
              <a:t>4/21/2017</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6980067-AD88-475D-B404-A28B8FA5AC7F}" type="slidenum">
              <a:rPr lang="en-US" smtClean="0"/>
              <a:t>‹#›</a:t>
            </a:fld>
            <a:endParaRPr lang="en-US" dirty="0"/>
          </a:p>
        </p:txBody>
      </p:sp>
    </p:spTree>
    <p:extLst>
      <p:ext uri="{BB962C8B-B14F-4D97-AF65-F5344CB8AC3E}">
        <p14:creationId xmlns:p14="http://schemas.microsoft.com/office/powerpoint/2010/main" val="4208319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0" y="0"/>
            <a:ext cx="12192000" cy="6858000"/>
          </a:xfrm>
          <a:prstGeom prst="rect">
            <a:avLst/>
          </a:prstGeom>
          <a:solidFill>
            <a:schemeClr val="bg1"/>
          </a:solidFill>
          <a:ln>
            <a:noFill/>
          </a:ln>
          <a:effectLst/>
        </p:spPr>
      </p:sp>
      <p:sp>
        <p:nvSpPr>
          <p:cNvPr id="14" name="Rectangle 13"/>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Content Placeholder 6"/>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95136" y="2224393"/>
            <a:ext cx="7543689" cy="4394199"/>
          </a:xfrm>
          <a:prstGeom prst="rect">
            <a:avLst/>
          </a:prstGeom>
        </p:spPr>
      </p:pic>
      <p:sp>
        <p:nvSpPr>
          <p:cNvPr id="4" name="Title 3"/>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b="1" dirty="0">
                <a:solidFill>
                  <a:schemeClr val="bg1"/>
                </a:solidFill>
              </a:rPr>
              <a:t>Short Run Trade-Off Between Inflation and Unemployment</a:t>
            </a:r>
          </a:p>
        </p:txBody>
      </p:sp>
      <p:sp>
        <p:nvSpPr>
          <p:cNvPr id="6" name="Text Placeholder 5"/>
          <p:cNvSpPr>
            <a:spLocks noGrp="1"/>
          </p:cNvSpPr>
          <p:nvPr>
            <p:ph type="body" sz="half" idx="2"/>
          </p:nvPr>
        </p:nvSpPr>
        <p:spPr>
          <a:xfrm>
            <a:off x="7005109" y="1524000"/>
            <a:ext cx="5294604" cy="4402667"/>
          </a:xfrm>
        </p:spPr>
        <p:txBody>
          <a:bodyPr>
            <a:normAutofit/>
          </a:bodyPr>
          <a:lstStyle/>
          <a:p>
            <a:pPr marL="285750" indent="-285750">
              <a:buFont typeface="Arial" panose="020B0604020202020204" pitchFamily="34" charset="0"/>
              <a:buChar char="•"/>
            </a:pPr>
            <a:r>
              <a:rPr lang="en-US" sz="1800" dirty="0"/>
              <a:t>Low inflation and low unemployment rates are an impossible combination.</a:t>
            </a:r>
          </a:p>
          <a:p>
            <a:pPr marL="285750" indent="-285750">
              <a:buFont typeface="Arial" panose="020B0604020202020204" pitchFamily="34" charset="0"/>
              <a:buChar char="•"/>
            </a:pPr>
            <a:r>
              <a:rPr lang="en-US" sz="1800" dirty="0"/>
              <a:t>Phillips Curve allows policymakers to see possible economic outcomes.</a:t>
            </a:r>
          </a:p>
          <a:p>
            <a:pPr marL="285750" indent="-285750">
              <a:buFont typeface="Arial" panose="020B0604020202020204" pitchFamily="34" charset="0"/>
              <a:buChar char="•"/>
            </a:pPr>
            <a:r>
              <a:rPr lang="en-US" sz="1800" dirty="0"/>
              <a:t>Inflation and unemployment are both important indicators of economic performance</a:t>
            </a:r>
          </a:p>
          <a:p>
            <a:pPr marL="285750" indent="-285750">
              <a:buFont typeface="Arial" panose="020B0604020202020204" pitchFamily="34" charset="0"/>
              <a:buChar char="•"/>
            </a:pPr>
            <a:r>
              <a:rPr lang="en-US" sz="1800" dirty="0"/>
              <a:t>Natural rate of unemployment is affected by:</a:t>
            </a:r>
          </a:p>
          <a:p>
            <a:pPr marL="742950" lvl="1" indent="-285750">
              <a:buFont typeface="Arial" panose="020B0604020202020204" pitchFamily="34" charset="0"/>
              <a:buChar char="•"/>
            </a:pPr>
            <a:r>
              <a:rPr lang="en-US" sz="1800" dirty="0"/>
              <a:t>Minimum and efficiency wages</a:t>
            </a:r>
          </a:p>
          <a:p>
            <a:pPr marL="742950" lvl="1" indent="-285750">
              <a:buFont typeface="Arial" panose="020B0604020202020204" pitchFamily="34" charset="0"/>
              <a:buChar char="•"/>
            </a:pPr>
            <a:r>
              <a:rPr lang="en-US" sz="1800" dirty="0"/>
              <a:t>Union power in the market</a:t>
            </a:r>
          </a:p>
          <a:p>
            <a:pPr marL="742950" lvl="1" indent="-285750">
              <a:buFont typeface="Arial" panose="020B0604020202020204" pitchFamily="34" charset="0"/>
              <a:buChar char="•"/>
            </a:pPr>
            <a:r>
              <a:rPr lang="en-US" sz="1800" dirty="0"/>
              <a:t>Job search efficiency</a:t>
            </a:r>
          </a:p>
          <a:p>
            <a:pPr marL="285750" indent="-285750">
              <a:buFont typeface="Arial" panose="020B0604020202020204" pitchFamily="34" charset="0"/>
              <a:buChar char="•"/>
            </a:pPr>
            <a:r>
              <a:rPr lang="en-US" sz="1800" dirty="0"/>
              <a:t>Inflation </a:t>
            </a:r>
          </a:p>
          <a:p>
            <a:pPr marL="742950" lvl="1" indent="-285750">
              <a:buFont typeface="Arial" panose="020B0604020202020204" pitchFamily="34" charset="0"/>
              <a:buChar char="•"/>
            </a:pPr>
            <a:r>
              <a:rPr lang="en-US" sz="1800" dirty="0"/>
              <a:t>Nation’s central bank controls the growth in the money supply</a:t>
            </a:r>
          </a:p>
        </p:txBody>
      </p:sp>
    </p:spTree>
    <p:extLst>
      <p:ext uri="{BB962C8B-B14F-4D97-AF65-F5344CB8AC3E}">
        <p14:creationId xmlns:p14="http://schemas.microsoft.com/office/powerpoint/2010/main" val="3620492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bwMode="white">
          <a:xfrm>
            <a:off x="0" y="0"/>
            <a:ext cx="12192000" cy="6858000"/>
          </a:xfrm>
          <a:prstGeom prst="rect">
            <a:avLst/>
          </a:prstGeom>
          <a:solidFill>
            <a:schemeClr val="bg1"/>
          </a:solidFill>
          <a:ln>
            <a:noFill/>
          </a:ln>
          <a:effectLst/>
        </p:spPr>
      </p:sp>
      <p:sp>
        <p:nvSpPr>
          <p:cNvPr id="12" name="Rectangle 11"/>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651752"/>
            <a:ext cx="12192000" cy="736551"/>
          </a:xfrm>
          <a:prstGeom prst="rect">
            <a:avLst/>
          </a:prstGeom>
          <a:solidFill>
            <a:schemeClr val="tx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53231" y="2317752"/>
            <a:ext cx="7953301" cy="4394199"/>
          </a:xfrm>
          <a:prstGeom prst="rect">
            <a:avLst/>
          </a:prstGeom>
        </p:spPr>
      </p:pic>
      <p:sp>
        <p:nvSpPr>
          <p:cNvPr id="2" name="Title 1"/>
          <p:cNvSpPr>
            <a:spLocks noGrp="1"/>
          </p:cNvSpPr>
          <p:nvPr>
            <p:ph type="title"/>
          </p:nvPr>
        </p:nvSpPr>
        <p:spPr>
          <a:xfrm>
            <a:off x="556532" y="643467"/>
            <a:ext cx="11210925" cy="744836"/>
          </a:xfrm>
        </p:spPr>
        <p:txBody>
          <a:bodyPr vert="horz" lIns="91440" tIns="45720" rIns="91440" bIns="45720" rtlCol="0" anchor="ctr">
            <a:normAutofit/>
          </a:bodyPr>
          <a:lstStyle/>
          <a:p>
            <a:pPr algn="ctr"/>
            <a:r>
              <a:rPr lang="en-US" dirty="0">
                <a:solidFill>
                  <a:schemeClr val="bg1"/>
                </a:solidFill>
              </a:rPr>
              <a:t>Unemployment Trade-Off in the Long Run</a:t>
            </a:r>
          </a:p>
        </p:txBody>
      </p:sp>
      <p:sp>
        <p:nvSpPr>
          <p:cNvPr id="4" name="Text Placeholder 3"/>
          <p:cNvSpPr>
            <a:spLocks noGrp="1"/>
          </p:cNvSpPr>
          <p:nvPr>
            <p:ph type="body" sz="half" idx="2"/>
          </p:nvPr>
        </p:nvSpPr>
        <p:spPr>
          <a:xfrm>
            <a:off x="8259763" y="1474789"/>
            <a:ext cx="3932237" cy="3811588"/>
          </a:xfrm>
        </p:spPr>
        <p:txBody>
          <a:bodyPr>
            <a:noAutofit/>
          </a:bodyPr>
          <a:lstStyle/>
          <a:p>
            <a:pPr marL="285750" indent="-285750">
              <a:buFont typeface="Arial" panose="020B0604020202020204" pitchFamily="34" charset="0"/>
              <a:buChar char="•"/>
            </a:pPr>
            <a:r>
              <a:rPr lang="en-US" sz="1800" dirty="0"/>
              <a:t>Vertical long-run Phillips Curve represents monetary neutrality.</a:t>
            </a:r>
          </a:p>
          <a:p>
            <a:pPr marL="285750" indent="-285750">
              <a:buFont typeface="Arial" panose="020B0604020202020204" pitchFamily="34" charset="0"/>
              <a:buChar char="•"/>
            </a:pPr>
            <a:r>
              <a:rPr lang="en-US" sz="1800" dirty="0"/>
              <a:t>Monetary policies</a:t>
            </a:r>
          </a:p>
          <a:p>
            <a:pPr marL="742950" lvl="1" indent="-285750">
              <a:buFont typeface="Arial" panose="020B0604020202020204" pitchFamily="34" charset="0"/>
              <a:buChar char="•"/>
            </a:pPr>
            <a:r>
              <a:rPr lang="en-US" sz="1800" dirty="0"/>
              <a:t>Influence price level and inflation rate</a:t>
            </a:r>
          </a:p>
          <a:p>
            <a:pPr marL="742950" lvl="1" indent="-285750">
              <a:buFont typeface="Arial" panose="020B0604020202020204" pitchFamily="34" charset="0"/>
              <a:buChar char="•"/>
            </a:pPr>
            <a:r>
              <a:rPr lang="en-US" sz="1800" dirty="0"/>
              <a:t>Do not influence output and unemployment rates</a:t>
            </a:r>
          </a:p>
          <a:p>
            <a:pPr marL="285750" indent="-285750">
              <a:buFont typeface="Arial" panose="020B0604020202020204" pitchFamily="34" charset="0"/>
              <a:buChar char="•"/>
            </a:pPr>
            <a:r>
              <a:rPr lang="en-US" sz="1800" dirty="0"/>
              <a:t>Unemployment rates go towards its natural rate when the federal money supply is increased slowly and quickly. </a:t>
            </a:r>
          </a:p>
          <a:p>
            <a:pPr marL="285750" indent="-285750">
              <a:buFont typeface="Arial" panose="020B0604020202020204" pitchFamily="34" charset="0"/>
              <a:buChar char="•"/>
            </a:pPr>
            <a:r>
              <a:rPr lang="en-US" sz="1800" dirty="0"/>
              <a:t>Unemployment trade-offs disappear in the long run because there is no relation to monetary growth and inflation. </a:t>
            </a:r>
          </a:p>
        </p:txBody>
      </p:sp>
    </p:spTree>
    <p:extLst>
      <p:ext uri="{BB962C8B-B14F-4D97-AF65-F5344CB8AC3E}">
        <p14:creationId xmlns:p14="http://schemas.microsoft.com/office/powerpoint/2010/main" val="3652631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350</TotalTime>
  <Words>542</Words>
  <Application>Microsoft Office PowerPoint</Application>
  <PresentationFormat>Custom</PresentationFormat>
  <Paragraphs>31</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Short Run Trade-Off Between Inflation and Unemployment</vt:lpstr>
      <vt:lpstr>Unemployment Trade-Off in the Long Run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Run Trade-Off Between Inflation and Unemployment</dc:title>
  <dc:creator>Derrick Griego</dc:creator>
  <cp:lastModifiedBy>Hands, Richard</cp:lastModifiedBy>
  <cp:revision>16</cp:revision>
  <dcterms:created xsi:type="dcterms:W3CDTF">2017-04-20T17:36:18Z</dcterms:created>
  <dcterms:modified xsi:type="dcterms:W3CDTF">2017-04-21T14:38:40Z</dcterms:modified>
</cp:coreProperties>
</file>